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400" r:id="rId5"/>
    <p:sldId id="399" r:id="rId6"/>
    <p:sldId id="401" r:id="rId7"/>
    <p:sldId id="258" r:id="rId8"/>
    <p:sldId id="259" r:id="rId9"/>
    <p:sldId id="318" r:id="rId11"/>
    <p:sldId id="319" r:id="rId12"/>
    <p:sldId id="361" r:id="rId13"/>
    <p:sldId id="362" r:id="rId14"/>
    <p:sldId id="363" r:id="rId15"/>
    <p:sldId id="369" r:id="rId16"/>
    <p:sldId id="364" r:id="rId17"/>
    <p:sldId id="365" r:id="rId18"/>
    <p:sldId id="366" r:id="rId19"/>
    <p:sldId id="368" r:id="rId20"/>
    <p:sldId id="370" r:id="rId21"/>
    <p:sldId id="377" r:id="rId22"/>
    <p:sldId id="374" r:id="rId23"/>
    <p:sldId id="378" r:id="rId24"/>
    <p:sldId id="379" r:id="rId25"/>
    <p:sldId id="376" r:id="rId26"/>
    <p:sldId id="375" r:id="rId27"/>
    <p:sldId id="380" r:id="rId28"/>
    <p:sldId id="260" r:id="rId29"/>
    <p:sldId id="359" r:id="rId30"/>
    <p:sldId id="381" r:id="rId31"/>
    <p:sldId id="382" r:id="rId32"/>
    <p:sldId id="383" r:id="rId33"/>
    <p:sldId id="385" r:id="rId34"/>
    <p:sldId id="386" r:id="rId35"/>
    <p:sldId id="387" r:id="rId36"/>
    <p:sldId id="388" r:id="rId37"/>
    <p:sldId id="389" r:id="rId38"/>
    <p:sldId id="390" r:id="rId39"/>
    <p:sldId id="261" r:id="rId40"/>
    <p:sldId id="391" r:id="rId41"/>
    <p:sldId id="262" r:id="rId42"/>
    <p:sldId id="279" r:id="rId43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0" y="84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11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84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87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88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89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4.xml"/><Relationship Id="rId2" Type="http://schemas.openxmlformats.org/officeDocument/2006/relationships/image" Target="../media/image20.png"/><Relationship Id="rId1" Type="http://schemas.openxmlformats.org/officeDocument/2006/relationships/tags" Target="../tags/tag9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6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7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99.xml"/><Relationship Id="rId4" Type="http://schemas.openxmlformats.org/officeDocument/2006/relationships/image" Target="../media/image25.png"/><Relationship Id="rId3" Type="http://schemas.openxmlformats.org/officeDocument/2006/relationships/tags" Target="../tags/tag98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0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3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5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07.xml"/><Relationship Id="rId4" Type="http://schemas.openxmlformats.org/officeDocument/2006/relationships/image" Target="../media/image30.png"/><Relationship Id="rId3" Type="http://schemas.openxmlformats.org/officeDocument/2006/relationships/tags" Target="../tags/tag106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8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9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0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7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72.xml"/><Relationship Id="rId2" Type="http://schemas.openxmlformats.org/officeDocument/2006/relationships/image" Target="../media/image9.png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75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74.xml"/><Relationship Id="rId1" Type="http://schemas.openxmlformats.org/officeDocument/2006/relationships/hyperlink" Target="https://docs.unity3d.com/Manual/class-TagManager.html#SortingLayers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 dirty="0" smtClean="0"/>
              <a:t>第</a:t>
            </a:r>
            <a:r>
              <a:rPr lang="zh-CN" altLang="en-US" dirty="0" smtClean="0"/>
              <a:t>三</a:t>
            </a:r>
            <a:r>
              <a:rPr lang="zh-CN" altLang="zh-CN" dirty="0" smtClean="0"/>
              <a:t>节</a:t>
            </a:r>
            <a:r>
              <a:rPr lang="zh-CN" altLang="zh-CN" dirty="0"/>
              <a:t>课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altLang="zh-CN" dirty="0" err="1" smtClean="0"/>
              <a:t>TileMap</a:t>
            </a:r>
            <a:r>
              <a:rPr lang="zh-CN" altLang="en-US" dirty="0" smtClean="0"/>
              <a:t>制作</a:t>
            </a:r>
            <a:endParaRPr lang="zh-CN" altLang="en-US" dirty="0" smtClean="0"/>
          </a:p>
          <a:p>
            <a:r>
              <a:rPr lang="en-US" altLang="zh-CN" dirty="0" smtClean="0"/>
              <a:t>Collider/ rigidbody</a:t>
            </a:r>
            <a:endParaRPr lang="en-US" altLang="zh-CN" dirty="0" smtClean="0"/>
          </a:p>
          <a:p>
            <a:r>
              <a:rPr lang="zh-CN" altLang="en-US" dirty="0" smtClean="0"/>
              <a:t>相机跟随脚本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碰撞</a:t>
            </a:r>
            <a:r>
              <a:rPr lang="en-US" altLang="zh-CN" dirty="0" smtClean="0"/>
              <a:t>	</a:t>
            </a:r>
            <a:r>
              <a:rPr lang="en-US" altLang="zh-CN" dirty="0" smtClean="0"/>
              <a:t>collision	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330" y="1501140"/>
            <a:ext cx="10969625" cy="47485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回忆一下别的游戏，主角能够在草地上走，但是会被别的东西所阻挡，像是大树，房子，水池</a:t>
            </a:r>
            <a:r>
              <a:rPr lang="zh-CN" altLang="en-US" dirty="0" smtClean="0"/>
              <a:t>等。</a:t>
            </a:r>
            <a:endParaRPr lang="zh-CN" altLang="en-US" dirty="0" smtClean="0"/>
          </a:p>
          <a:p>
            <a:r>
              <a:rPr lang="zh-CN" altLang="en-US" dirty="0" smtClean="0"/>
              <a:t>这个功能就是由</a:t>
            </a:r>
            <a:r>
              <a:rPr lang="en-US" altLang="zh-CN" dirty="0" smtClean="0"/>
              <a:t>Collider + RigidBody </a:t>
            </a:r>
            <a:r>
              <a:rPr lang="zh-CN" altLang="en-US" dirty="0" smtClean="0"/>
              <a:t>实现</a:t>
            </a:r>
            <a:r>
              <a:rPr lang="zh-CN" altLang="en-US" dirty="0" smtClean="0"/>
              <a:t>的。</a:t>
            </a:r>
            <a:endParaRPr lang="zh-CN" altLang="en-US" dirty="0" smtClean="0"/>
          </a:p>
          <a:p>
            <a:r>
              <a:rPr lang="zh-CN" altLang="en-US" dirty="0" smtClean="0"/>
              <a:t>这两个非常的重要，所以会展开来详细的</a:t>
            </a:r>
            <a:r>
              <a:rPr lang="zh-CN" altLang="en-US" dirty="0" smtClean="0"/>
              <a:t>说一下。</a:t>
            </a:r>
            <a:endParaRPr lang="zh-CN" altLang="en-US" dirty="0" smtClean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碰撞</a:t>
            </a:r>
            <a:r>
              <a:rPr lang="en-US" altLang="zh-CN" dirty="0" smtClean="0"/>
              <a:t>collision </a:t>
            </a:r>
            <a:r>
              <a:rPr lang="en-US" altLang="zh-CN" dirty="0" smtClean="0"/>
              <a:t>component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330" y="1501140"/>
            <a:ext cx="10969625" cy="47485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对于</a:t>
            </a:r>
            <a:r>
              <a:rPr lang="en-US" altLang="zh-CN" dirty="0" smtClean="0"/>
              <a:t>collision</a:t>
            </a:r>
            <a:r>
              <a:rPr lang="zh-CN" altLang="en-US" dirty="0" smtClean="0"/>
              <a:t>来说，重点有三个</a:t>
            </a:r>
            <a:r>
              <a:rPr lang="zh-CN" altLang="en-US" dirty="0" smtClean="0"/>
              <a:t>内容</a:t>
            </a:r>
            <a:endParaRPr lang="zh-CN" altLang="en-US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不同种类的碰撞体</a:t>
            </a:r>
            <a:r>
              <a:rPr lang="zh-CN" altLang="en-US" dirty="0" smtClean="0"/>
              <a:t>组件</a:t>
            </a:r>
            <a:endParaRPr lang="zh-CN" altLang="en-US" dirty="0" smtClean="0"/>
          </a:p>
          <a:p>
            <a:r>
              <a:rPr lang="en-US" altLang="zh-CN" dirty="0" smtClean="0">
                <a:sym typeface="+mn-ea"/>
              </a:rPr>
              <a:t>2. composite collider2d component</a:t>
            </a:r>
            <a:endParaRPr lang="zh-CN" altLang="en-US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当两样东西接触</a:t>
            </a:r>
            <a:r>
              <a:rPr lang="zh-CN" altLang="en-US" dirty="0" smtClean="0"/>
              <a:t>时，他们是Collision detection </a:t>
            </a:r>
            <a:r>
              <a:rPr lang="en-US" altLang="zh-CN" dirty="0" smtClean="0"/>
              <a:t> / trigger message.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160260" y="33674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不同种类的碰撞体组件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330" y="1501140"/>
            <a:ext cx="10969625" cy="47485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我们在</a:t>
            </a:r>
            <a:r>
              <a:rPr lang="en-US" altLang="zh-CN" dirty="0" smtClean="0"/>
              <a:t>2d</a:t>
            </a:r>
            <a:r>
              <a:rPr lang="zh-CN" altLang="en-US" dirty="0" smtClean="0"/>
              <a:t>游戏中，</a:t>
            </a:r>
            <a:r>
              <a:rPr lang="en-US" altLang="zh-CN" dirty="0" smtClean="0"/>
              <a:t> </a:t>
            </a:r>
            <a:r>
              <a:rPr lang="zh-CN" altLang="en-US" dirty="0" smtClean="0"/>
              <a:t>主要会使用</a:t>
            </a:r>
            <a:r>
              <a:rPr lang="en-US" altLang="zh-CN" dirty="0" smtClean="0"/>
              <a:t> box2d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circle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polygon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tilemap2d</a:t>
            </a:r>
            <a:r>
              <a:rPr lang="zh-CN" altLang="en-US" dirty="0" smtClean="0"/>
              <a:t>这四种</a:t>
            </a:r>
            <a:r>
              <a:rPr lang="en-US" altLang="zh-CN" dirty="0" smtClean="0"/>
              <a:t>collider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r>
              <a:rPr lang="zh-CN" altLang="en-US" dirty="0" smtClean="0"/>
              <a:t>这部分其实很好理解，不同的</a:t>
            </a:r>
            <a:r>
              <a:rPr lang="en-US" altLang="zh-CN" dirty="0" smtClean="0"/>
              <a:t>collider</a:t>
            </a:r>
            <a:r>
              <a:rPr lang="zh-CN" altLang="en-US" dirty="0" smtClean="0"/>
              <a:t>有不同的基础形状。盒子类型的，圆型的，多边型的，</a:t>
            </a:r>
            <a:r>
              <a:rPr lang="en-US" altLang="zh-CN" dirty="0" smtClean="0"/>
              <a:t>tilemap</a:t>
            </a:r>
            <a:r>
              <a:rPr lang="zh-CN" altLang="en-US" dirty="0" smtClean="0"/>
              <a:t>型的。我们根据自己的设置去选择就</a:t>
            </a:r>
            <a:r>
              <a:rPr lang="zh-CN" altLang="en-US" dirty="0" smtClean="0"/>
              <a:t>好了。</a:t>
            </a:r>
            <a:endParaRPr lang="zh-CN" altLang="en-US" dirty="0" smtClean="0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28915" y="2794635"/>
            <a:ext cx="3749040" cy="3954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Composite collider 2D</a:t>
            </a:r>
            <a:endParaRPr lang="en-US" altLang="zh-CN" dirty="0" smtClean="0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/>
          <a:p>
            <a:r>
              <a:rPr lang="zh-CN" altLang="en-US"/>
              <a:t>这个主要是针对</a:t>
            </a:r>
            <a:r>
              <a:rPr lang="en-US" altLang="zh-CN"/>
              <a:t>tilemap collider</a:t>
            </a:r>
            <a:r>
              <a:rPr lang="zh-CN" altLang="en-US"/>
              <a:t>的一个优化，如果一个房子有多个方块，那么我相当于每次计算碰撞的时候都要和每个方块</a:t>
            </a:r>
            <a:r>
              <a:rPr lang="zh-CN" altLang="en-US"/>
              <a:t>算一次。</a:t>
            </a:r>
            <a:endParaRPr lang="zh-CN" altLang="en-US"/>
          </a:p>
          <a:p>
            <a:r>
              <a:rPr lang="zh-CN" altLang="en-US"/>
              <a:t>但是当我们把这些方块组合起来的时候，相当于只需要算一次，那么性能就</a:t>
            </a:r>
            <a:r>
              <a:rPr lang="zh-CN" altLang="en-US"/>
              <a:t>节省了。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Collision detection </a:t>
            </a:r>
            <a:r>
              <a:rPr lang="en-US" altLang="zh-CN" dirty="0" smtClean="0">
                <a:sym typeface="+mn-ea"/>
              </a:rPr>
              <a:t> / trigger message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330" y="1501140"/>
            <a:ext cx="10969625" cy="47485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smtClean="0"/>
              <a:t>https://docs.unity3d.com/Manual/CollidersOverview.html</a:t>
            </a:r>
            <a:r>
              <a:rPr lang="en-US" dirty="0" smtClean="0"/>
              <a:t>      Collision action matrix</a:t>
            </a:r>
            <a:r>
              <a:rPr lang="zh-CN" altLang="en-US" dirty="0" smtClean="0"/>
              <a:t>部分</a:t>
            </a:r>
            <a:endParaRPr lang="zh-CN" altLang="en-US" dirty="0" smtClean="0"/>
          </a:p>
          <a:p>
            <a:r>
              <a:rPr lang="zh-CN" altLang="en-US" dirty="0" smtClean="0"/>
              <a:t>对于两个碰撞体来说，当他们碰在一起时，会发生</a:t>
            </a:r>
            <a:r>
              <a:rPr lang="zh-CN" altLang="en-US" dirty="0" smtClean="0"/>
              <a:t>三种情况。</a:t>
            </a:r>
            <a:endParaRPr lang="zh-CN" altLang="en-US" dirty="0" smtClean="0"/>
          </a:p>
          <a:p>
            <a:r>
              <a:rPr lang="en-US" dirty="0" smtClean="0"/>
              <a:t>1. </a:t>
            </a:r>
            <a:r>
              <a:rPr lang="zh-CN" altLang="en-US" dirty="0" smtClean="0"/>
              <a:t>他们发生了碰撞检测，会挤在一起不会</a:t>
            </a:r>
            <a:r>
              <a:rPr lang="zh-CN" altLang="en-US" dirty="0" smtClean="0"/>
              <a:t>穿插上去，</a:t>
            </a:r>
            <a:r>
              <a:rPr lang="zh-CN" altLang="en-US" dirty="0" smtClean="0"/>
              <a:t>想象</a:t>
            </a:r>
            <a:endParaRPr lang="zh-CN" alt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人物走到墙边，被卡住了的</a:t>
            </a:r>
            <a:r>
              <a:rPr lang="zh-CN" altLang="en-US" dirty="0" smtClean="0"/>
              <a:t>效果。</a:t>
            </a:r>
            <a:endParaRPr lang="zh-CN" altLang="en-US" dirty="0" smtClean="0"/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他们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trigger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了一个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message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，这个时候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unity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会执行一个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叫做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OnCollisionEnter，你通过这种方式知道现在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触发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了某个碰撞事件，比方说人进入房间的时候，其实就是用这种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无事发生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28915" y="2794635"/>
            <a:ext cx="3749040" cy="3954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Collision detection </a:t>
            </a:r>
            <a:r>
              <a:rPr lang="en-US" altLang="zh-CN" dirty="0" smtClean="0">
                <a:sym typeface="+mn-ea"/>
              </a:rPr>
              <a:t> 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330" y="1501140"/>
            <a:ext cx="10969625" cy="47485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哪些东西触发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Collision detection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，网上会有教学说需要添加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rigidbody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什么的，但是不用管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那个。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就看这边。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static collider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【即没有添加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rigidbody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组件】可以和有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rigidbody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组件的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碰撞。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rigidbody collider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【即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rigidbody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设置为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】的可以和另外三个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碰撞。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Kinematic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【</a:t>
            </a:r>
            <a:r>
              <a:rPr lang="zh-CN" altLang="en-US" dirty="0" smtClean="0">
                <a:sym typeface="+mn-ea"/>
              </a:rPr>
              <a:t>即</a:t>
            </a:r>
            <a:r>
              <a:rPr lang="en-US" altLang="zh-CN" dirty="0" smtClean="0">
                <a:sym typeface="+mn-ea"/>
              </a:rPr>
              <a:t>rigidbody</a:t>
            </a:r>
            <a:r>
              <a:rPr lang="zh-CN" altLang="en-US" dirty="0" smtClean="0">
                <a:sym typeface="+mn-ea"/>
              </a:rPr>
              <a:t>设置为</a:t>
            </a:r>
            <a:r>
              <a:rPr lang="en-US" altLang="zh-CN" dirty="0" smtClean="0">
                <a:sym typeface="+mn-ea"/>
              </a:rPr>
              <a:t>Kinematic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】的可以和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rigidbody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碰撞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稍后聊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rigid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body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3675" y="3408045"/>
            <a:ext cx="10469880" cy="3916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Collision detection </a:t>
            </a:r>
            <a:r>
              <a:rPr lang="en-US" altLang="zh-CN" dirty="0" smtClean="0">
                <a:sym typeface="+mn-ea"/>
              </a:rPr>
              <a:t> </a:t>
            </a:r>
            <a:endParaRPr lang="en-US" altLang="zh-CN" dirty="0" smtClean="0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注意，我们一定不可以打开</a:t>
            </a:r>
            <a:r>
              <a:rPr lang="en-US" altLang="zh-CN"/>
              <a:t>istrigger</a:t>
            </a:r>
            <a:r>
              <a:rPr lang="zh-CN" altLang="en-US"/>
              <a:t>，如果打开了之后，碰撞检测的时候就不会加入这个</a:t>
            </a:r>
            <a:r>
              <a:rPr lang="zh-CN" altLang="en-US"/>
              <a:t>物体。</a:t>
            </a:r>
            <a:endParaRPr lang="zh-CN" altLang="en-US"/>
          </a:p>
          <a:p>
            <a:r>
              <a:rPr lang="zh-CN" altLang="en-US"/>
              <a:t>注意，我们要设置对物体的</a:t>
            </a:r>
            <a:r>
              <a:rPr lang="en-US" altLang="zh-CN"/>
              <a:t>rigidbody</a:t>
            </a:r>
            <a:r>
              <a:rPr lang="zh-CN" altLang="en-US"/>
              <a:t>和</a:t>
            </a:r>
            <a:r>
              <a:rPr lang="en-US" altLang="zh-CN"/>
              <a:t>collider</a:t>
            </a:r>
            <a:r>
              <a:rPr lang="zh-CN" altLang="en-US"/>
              <a:t>属性，保证加入碰撞测试队列，不然也会</a:t>
            </a:r>
            <a:r>
              <a:rPr lang="zh-CN" altLang="en-US"/>
              <a:t>失效。</a:t>
            </a:r>
            <a:endParaRPr lang="zh-CN" altLang="en-US"/>
          </a:p>
          <a:p>
            <a:r>
              <a:rPr lang="zh-CN" altLang="en-US"/>
              <a:t>我们可以来</a:t>
            </a:r>
            <a:r>
              <a:rPr lang="zh-CN" altLang="en-US"/>
              <a:t>测试一下：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trigger message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 </a:t>
            </a:r>
            <a:endParaRPr lang="en-US" altLang="zh-CN" dirty="0" smtClean="0"/>
          </a:p>
        </p:txBody>
      </p:sp>
      <p:sp>
        <p:nvSpPr>
          <p:cNvPr id="3" name="内容占位符 2"/>
          <p:cNvSpPr/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所谓的</a:t>
            </a:r>
            <a:r>
              <a:rPr lang="en-US" altLang="zh-CN"/>
              <a:t>trigger message</a:t>
            </a:r>
            <a:r>
              <a:rPr lang="zh-CN" altLang="en-US"/>
              <a:t>，你可以理解为你设置了一个红外线感应装置，就像超市的自动门，每次你经过一块标记位置，系统就知道有人来了，门就</a:t>
            </a:r>
            <a:r>
              <a:rPr lang="zh-CN" altLang="en-US"/>
              <a:t>打开了。</a:t>
            </a:r>
            <a:endParaRPr lang="zh-CN" altLang="en-US"/>
          </a:p>
          <a:p>
            <a:r>
              <a:rPr lang="zh-CN" altLang="en-US"/>
              <a:t>这个功能后续会被我们用在很多地方，像是载入新的关卡（</a:t>
            </a:r>
            <a:r>
              <a:rPr lang="en-US" altLang="zh-CN"/>
              <a:t>load a new scene</a:t>
            </a:r>
            <a:r>
              <a:rPr lang="zh-CN" altLang="en-US"/>
              <a:t>），公告牌等（走进一块牌子弹出一个</a:t>
            </a:r>
            <a:r>
              <a:rPr lang="zh-CN" altLang="en-US"/>
              <a:t>信息）</a:t>
            </a:r>
            <a:endParaRPr lang="zh-CN" altLang="en-US"/>
          </a:p>
          <a:p>
            <a:r>
              <a:rPr lang="zh-CN" altLang="en-US"/>
              <a:t>要实现这个功能，</a:t>
            </a:r>
            <a:r>
              <a:rPr lang="en-US" altLang="zh-CN"/>
              <a:t> </a:t>
            </a:r>
            <a:r>
              <a:rPr lang="zh-CN" altLang="en-US"/>
              <a:t>我们需要设置对</a:t>
            </a:r>
            <a:r>
              <a:rPr lang="en-US" altLang="zh-CN"/>
              <a:t>collider</a:t>
            </a:r>
            <a:r>
              <a:rPr lang="zh-CN" altLang="en-US"/>
              <a:t>，和</a:t>
            </a:r>
            <a:r>
              <a:rPr lang="en-US" altLang="zh-CN"/>
              <a:t>rigidbody</a:t>
            </a:r>
            <a:r>
              <a:rPr lang="zh-CN" altLang="en-US"/>
              <a:t>，然后打开这个</a:t>
            </a:r>
            <a:r>
              <a:rPr lang="en-US" altLang="zh-CN"/>
              <a:t>trigger</a:t>
            </a:r>
            <a:r>
              <a:rPr lang="zh-CN" altLang="en-US"/>
              <a:t>按钮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https://docs.unity3d.com/Manual/CollidersOverview.html</a:t>
            </a:r>
            <a:r>
              <a:rPr lang="en-US" altLang="zh-CN"/>
              <a:t>  trigger</a:t>
            </a:r>
            <a:r>
              <a:rPr lang="zh-CN" altLang="en-US"/>
              <a:t>部分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01840" y="1910715"/>
            <a:ext cx="3794760" cy="39471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Collider interactions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 </a:t>
            </a:r>
            <a:endParaRPr lang="en-US" altLang="zh-CN" dirty="0" smtClean="0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1160125" cy="4748530"/>
          </a:xfrm>
        </p:spPr>
        <p:txBody>
          <a:bodyPr>
            <a:normAutofit/>
          </a:bodyPr>
          <a:p>
            <a:r>
              <a:rPr lang="zh-CN" altLang="en-US"/>
              <a:t>我们来重点看看之前讲的三类可以发生碰撞的</a:t>
            </a:r>
            <a:r>
              <a:rPr lang="zh-CN" altLang="en-US"/>
              <a:t>类型：</a:t>
            </a:r>
            <a:endParaRPr lang="zh-CN" altLang="en-US"/>
          </a:p>
          <a:p>
            <a:r>
              <a:rPr lang="zh-CN" altLang="en-US"/>
              <a:t>Static Collider</a:t>
            </a:r>
            <a:endParaRPr lang="zh-CN" altLang="en-US"/>
          </a:p>
          <a:p>
            <a:r>
              <a:rPr lang="zh-CN" altLang="en-US"/>
              <a:t>Rigidbody Collider</a:t>
            </a:r>
            <a:endParaRPr lang="zh-CN" altLang="en-US"/>
          </a:p>
          <a:p>
            <a:r>
              <a:rPr lang="zh-CN" altLang="en-US"/>
              <a:t>Kinematic Rigidbody Collider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为此我们先来看看什么是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rigidbody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/>
          </a:p>
          <a:p>
            <a:endParaRPr lang="zh-CN" altLang="en-US"/>
          </a:p>
          <a:p>
            <a:pPr marL="0" lvl="0" indent="-228600">
              <a:buFont typeface="Arial" panose="020B0604020202020204" pitchFamily="34" charset="0"/>
              <a:buChar char="●"/>
            </a:pPr>
            <a:r>
              <a:rPr lang="zh-CN" altLang="en-US">
                <a:sym typeface="+mn-ea"/>
              </a:rPr>
              <a:t>https://docs.unity3d.com/2021.3/Documentation/Manual/class-Rigidbody2D.html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Rigidbody	2</a:t>
            </a:r>
            <a:r>
              <a:rPr lang="en-US" altLang="zh-CN" dirty="0" smtClean="0">
                <a:sym typeface="+mn-ea"/>
              </a:rPr>
              <a:t>D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1160125" cy="4748530"/>
          </a:xfrm>
        </p:spPr>
        <p:txBody>
          <a:bodyPr>
            <a:normAutofit/>
          </a:bodyPr>
          <a:p>
            <a:r>
              <a:rPr lang="zh-CN" altLang="en-US"/>
              <a:t>刚体就是一些符合运动学规律的物体，加入了这个组件后，物体的运动会符合一些运动学的规律，并且交由</a:t>
            </a:r>
            <a:r>
              <a:rPr lang="en-US" altLang="zh-CN"/>
              <a:t>Unity</a:t>
            </a:r>
            <a:r>
              <a:rPr lang="zh-CN" altLang="en-US"/>
              <a:t>底层去计算。</a:t>
            </a:r>
            <a:endParaRPr lang="en-US" altLang="zh-CN"/>
          </a:p>
          <a:p>
            <a:r>
              <a:rPr lang="en-US" altLang="zh-CN"/>
              <a:t>2d</a:t>
            </a:r>
            <a:r>
              <a:rPr lang="zh-CN" altLang="en-US"/>
              <a:t>刚体比</a:t>
            </a:r>
            <a:r>
              <a:rPr lang="en-US" altLang="zh-CN"/>
              <a:t>3d</a:t>
            </a:r>
            <a:r>
              <a:rPr lang="zh-CN" altLang="en-US"/>
              <a:t>刚体运动简单，他只会在</a:t>
            </a:r>
            <a:r>
              <a:rPr lang="en-US" altLang="zh-CN"/>
              <a:t>xy</a:t>
            </a:r>
            <a:r>
              <a:rPr lang="zh-CN" altLang="en-US"/>
              <a:t>平面上移动，以及根据</a:t>
            </a:r>
            <a:r>
              <a:rPr lang="en-US" altLang="zh-CN"/>
              <a:t>z</a:t>
            </a:r>
            <a:r>
              <a:rPr lang="zh-CN" altLang="en-US"/>
              <a:t>轴</a:t>
            </a:r>
            <a:r>
              <a:rPr lang="zh-CN" altLang="en-US"/>
              <a:t>旋转。</a:t>
            </a:r>
            <a:endParaRPr lang="zh-CN" altLang="en-US"/>
          </a:p>
          <a:p>
            <a:r>
              <a:rPr lang="zh-CN" altLang="en-US"/>
              <a:t>当我们加入了</a:t>
            </a:r>
            <a:r>
              <a:rPr lang="en-US" altLang="zh-CN"/>
              <a:t>rigidbody</a:t>
            </a:r>
            <a:r>
              <a:rPr lang="zh-CN" altLang="en-US"/>
              <a:t>之后，我们原来的</a:t>
            </a:r>
            <a:r>
              <a:rPr lang="en-US" altLang="zh-CN"/>
              <a:t>transform</a:t>
            </a:r>
            <a:r>
              <a:rPr lang="zh-CN" altLang="en-US"/>
              <a:t>组件会被</a:t>
            </a:r>
            <a:r>
              <a:rPr lang="en-US" altLang="zh-CN"/>
              <a:t>rigidbody</a:t>
            </a:r>
            <a:r>
              <a:rPr lang="zh-CN" altLang="en-US"/>
              <a:t>的</a:t>
            </a:r>
            <a:r>
              <a:rPr lang="en-US" altLang="zh-CN"/>
              <a:t>transform</a:t>
            </a:r>
            <a:r>
              <a:rPr lang="zh-CN" altLang="en-US"/>
              <a:t>组件所替代。我们依然可以改变</a:t>
            </a:r>
            <a:r>
              <a:rPr lang="en-US" altLang="zh-CN"/>
              <a:t>transform</a:t>
            </a:r>
            <a:r>
              <a:rPr lang="zh-CN" altLang="en-US"/>
              <a:t>这个属性来改变物体位置，但是这个会导致一些</a:t>
            </a:r>
            <a:r>
              <a:rPr lang="en-US" altLang="zh-CN"/>
              <a:t>bug</a:t>
            </a:r>
            <a:r>
              <a:rPr lang="zh-CN" altLang="en-US"/>
              <a:t>产生，比方说一些不可预测的</a:t>
            </a:r>
            <a:r>
              <a:rPr lang="zh-CN" altLang="en-US"/>
              <a:t>运动。</a:t>
            </a:r>
            <a:endParaRPr lang="zh-CN" altLang="en-US"/>
          </a:p>
          <a:p>
            <a:r>
              <a:rPr lang="en-US" altLang="zh-CN"/>
              <a:t>Transform.translate() </a:t>
            </a:r>
            <a:r>
              <a:rPr lang="zh-CN" altLang="en-US"/>
              <a:t>应该被废弃了，</a:t>
            </a:r>
            <a:r>
              <a:rPr lang="en-US" altLang="zh-CN"/>
              <a:t> </a:t>
            </a:r>
            <a:r>
              <a:rPr lang="zh-CN" altLang="en-US"/>
              <a:t>与之对应，我们要用到</a:t>
            </a:r>
            <a:r>
              <a:rPr lang="en-US" altLang="zh-CN"/>
              <a:t>rigidbody.moveposition(), rigidbody.addForce().</a:t>
            </a:r>
            <a:endParaRPr lang="en-US" altLang="zh-CN"/>
          </a:p>
          <a:p>
            <a:r>
              <a:rPr lang="zh-CN" altLang="en-US"/>
              <a:t>刚体有一些重要的属性，我们来</a:t>
            </a:r>
            <a:r>
              <a:rPr lang="zh-CN" altLang="en-US"/>
              <a:t>看一下：</a:t>
            </a:r>
            <a:endParaRPr lang="zh-CN" altLang="en-US"/>
          </a:p>
          <a:p>
            <a:pPr lvl="1"/>
            <a:r>
              <a:rPr lang="en-US" altLang="zh-CN"/>
              <a:t>1. body</a:t>
            </a:r>
            <a:r>
              <a:rPr lang="en-US" altLang="zh-CN"/>
              <a:t>type</a:t>
            </a:r>
            <a:endParaRPr lang="en-US" altLang="zh-CN"/>
          </a:p>
          <a:p>
            <a:pPr lvl="1"/>
            <a:r>
              <a:rPr lang="en-US" altLang="zh-CN"/>
              <a:t>2. </a:t>
            </a:r>
            <a:r>
              <a:rPr lang="en-US" altLang="zh-CN"/>
              <a:t>simulated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 smtClean="0"/>
              <a:t>作业</a:t>
            </a:r>
            <a:r>
              <a:rPr lang="zh-CN" altLang="en-US" dirty="0" err="1" smtClean="0"/>
              <a:t>二</a:t>
            </a:r>
            <a:endParaRPr lang="zh-CN" altLang="en-US" dirty="0" err="1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1. idle / walking </a:t>
            </a:r>
            <a:r>
              <a:rPr lang="en-US" altLang="zh-CN" dirty="0" err="1"/>
              <a:t>animation</a:t>
            </a:r>
            <a:endParaRPr lang="en-US" altLang="zh-CN" dirty="0" err="1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745615" y="1987550"/>
            <a:ext cx="9411335" cy="1440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45" y="3815080"/>
            <a:ext cx="4488180" cy="2270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70" y="3663315"/>
            <a:ext cx="2735580" cy="29184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Dynamic </a:t>
            </a:r>
            <a:r>
              <a:rPr lang="en-US" altLang="zh-CN" dirty="0" smtClean="0">
                <a:sym typeface="+mn-ea"/>
              </a:rPr>
              <a:t>rigidbody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6626860" cy="4748530"/>
          </a:xfrm>
        </p:spPr>
        <p:txBody>
          <a:bodyPr>
            <a:normAutofit lnSpcReduction="20000"/>
          </a:bodyPr>
          <a:p>
            <a:r>
              <a:rPr lang="en-US" altLang="zh-CN"/>
              <a:t>body type</a:t>
            </a:r>
            <a:r>
              <a:rPr lang="zh-CN" altLang="en-US"/>
              <a:t>有三种，第一种是</a:t>
            </a:r>
            <a:r>
              <a:rPr lang="en-US" altLang="zh-CN"/>
              <a:t>dynamic</a:t>
            </a:r>
            <a:r>
              <a:rPr lang="zh-CN" altLang="en-US"/>
              <a:t>的，可以想象为一个符合物理学运动规律的刚体，它会被加入到</a:t>
            </a:r>
            <a:r>
              <a:rPr lang="en-US" altLang="zh-CN"/>
              <a:t>unity</a:t>
            </a:r>
            <a:r>
              <a:rPr lang="zh-CN" altLang="en-US"/>
              <a:t>的</a:t>
            </a:r>
            <a:r>
              <a:rPr lang="en-US" altLang="zh-CN"/>
              <a:t>physics system</a:t>
            </a:r>
            <a:r>
              <a:rPr lang="zh-CN" altLang="en-US"/>
              <a:t>里面去，每一帧根据自己的物理特性和施加的一些力进行更新。所以是最费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我们不</a:t>
            </a:r>
            <a:r>
              <a:rPr lang="zh-CN" altLang="en-US"/>
              <a:t>应该通过改变</a:t>
            </a:r>
            <a:r>
              <a:rPr lang="en-US" altLang="zh-CN"/>
              <a:t>transform</a:t>
            </a:r>
            <a:r>
              <a:rPr lang="zh-CN" altLang="en-US"/>
              <a:t>来更新它，而是要通过施加力的方式去</a:t>
            </a:r>
            <a:r>
              <a:rPr lang="zh-CN" altLang="en-US"/>
              <a:t>更新。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https://www.youtube.com/watch?v=ZoZcBgRR9ns&amp;t=247s</a:t>
            </a:r>
            <a:r>
              <a:rPr lang="en-US" altLang="zh-CN"/>
              <a:t>  </a:t>
            </a:r>
            <a:r>
              <a:rPr lang="zh-CN" altLang="en-US"/>
              <a:t>所谓的，物理</a:t>
            </a:r>
            <a:r>
              <a:rPr lang="zh-CN" altLang="en-US"/>
              <a:t>更新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355" y="1939290"/>
            <a:ext cx="4229100" cy="2979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kinematic </a:t>
            </a:r>
            <a:r>
              <a:rPr lang="en-US" altLang="zh-CN" dirty="0" smtClean="0">
                <a:sym typeface="+mn-ea"/>
              </a:rPr>
              <a:t>rigidbody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7052945" cy="4748530"/>
          </a:xfrm>
        </p:spPr>
        <p:txBody>
          <a:bodyPr>
            <a:normAutofit lnSpcReduction="20000"/>
          </a:bodyPr>
          <a:p>
            <a:r>
              <a:rPr lang="zh-CN" altLang="en-US"/>
              <a:t>有时候我们不需要其遵守物理学的定律，比方说小人，其实我们就是通过</a:t>
            </a:r>
            <a:r>
              <a:rPr lang="en-US" altLang="zh-CN"/>
              <a:t>input</a:t>
            </a:r>
            <a:r>
              <a:rPr lang="zh-CN" altLang="en-US"/>
              <a:t>来控制的，</a:t>
            </a:r>
            <a:r>
              <a:rPr lang="en-US" altLang="zh-CN"/>
              <a:t> </a:t>
            </a:r>
            <a:r>
              <a:rPr lang="zh-CN" altLang="en-US"/>
              <a:t>这个时候我们会用到</a:t>
            </a:r>
            <a:r>
              <a:rPr lang="en-US" altLang="zh-CN"/>
              <a:t>kinematic</a:t>
            </a:r>
            <a:r>
              <a:rPr lang="zh-CN" altLang="en-US"/>
              <a:t>的这种</a:t>
            </a:r>
            <a:r>
              <a:rPr lang="en-US" altLang="zh-CN"/>
              <a:t>bodytype</a:t>
            </a:r>
            <a:r>
              <a:rPr lang="zh-CN" altLang="en-US"/>
              <a:t>，其不会去加入</a:t>
            </a:r>
            <a:r>
              <a:rPr lang="en-US" altLang="zh-CN"/>
              <a:t>physics system</a:t>
            </a:r>
            <a:r>
              <a:rPr lang="zh-CN" altLang="en-US"/>
              <a:t>进行更新，所以比较</a:t>
            </a:r>
            <a:r>
              <a:rPr lang="zh-CN" altLang="en-US"/>
              <a:t>不费。</a:t>
            </a:r>
            <a:endParaRPr lang="zh-CN" altLang="en-US"/>
          </a:p>
          <a:p>
            <a:r>
              <a:rPr lang="zh-CN" altLang="en-US"/>
              <a:t>我们可以用</a:t>
            </a:r>
            <a:r>
              <a:rPr lang="en-US" altLang="zh-CN"/>
              <a:t>rigidbody.movePositon()</a:t>
            </a:r>
            <a:r>
              <a:rPr lang="zh-CN" altLang="en-US"/>
              <a:t>来更新他，类似于之前的</a:t>
            </a:r>
            <a:r>
              <a:rPr lang="en-US" altLang="zh-CN"/>
              <a:t>transform.translate()</a:t>
            </a:r>
            <a:endParaRPr lang="en-US" altLang="zh-CN"/>
          </a:p>
          <a:p>
            <a:r>
              <a:rPr lang="zh-CN" altLang="en-US"/>
              <a:t>注意，这种刚体类型，只会和</a:t>
            </a:r>
            <a:r>
              <a:rPr lang="en-US" altLang="zh-CN"/>
              <a:t>dynamic</a:t>
            </a:r>
            <a:r>
              <a:rPr lang="zh-CN" altLang="en-US"/>
              <a:t>的类型发生</a:t>
            </a:r>
            <a:r>
              <a:rPr lang="zh-CN" altLang="en-US"/>
              <a:t>碰撞。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4485" y="2062480"/>
            <a:ext cx="4137660" cy="20421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static </a:t>
            </a:r>
            <a:r>
              <a:rPr lang="en-US" altLang="zh-CN" dirty="0" smtClean="0">
                <a:sym typeface="+mn-ea"/>
              </a:rPr>
              <a:t>rigidbody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7052945" cy="4748530"/>
          </a:xfrm>
        </p:spPr>
        <p:txBody>
          <a:bodyPr>
            <a:normAutofit lnSpcReduction="20000"/>
          </a:bodyPr>
          <a:p>
            <a:r>
              <a:rPr lang="zh-CN" altLang="en-US"/>
              <a:t>最简单直接，碰撞的时候不会发生移动，拥有无限的质量，场景中不动的</a:t>
            </a:r>
            <a:r>
              <a:rPr lang="zh-CN" altLang="en-US"/>
              <a:t>物体。</a:t>
            </a:r>
            <a:endParaRPr lang="zh-CN" altLang="en-US"/>
          </a:p>
          <a:p>
            <a:r>
              <a:rPr lang="zh-CN" altLang="en-US"/>
              <a:t>只会和动态的物体发生</a:t>
            </a:r>
            <a:r>
              <a:rPr lang="zh-CN" altLang="en-US"/>
              <a:t>碰撞。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275" y="2595245"/>
            <a:ext cx="4122420" cy="998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simulated		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1160125" cy="4748530"/>
          </a:xfrm>
        </p:spPr>
        <p:txBody>
          <a:bodyPr>
            <a:normAutofit/>
          </a:bodyPr>
          <a:p>
            <a:r>
              <a:rPr lang="en-US" altLang="zh-CN"/>
              <a:t>1. </a:t>
            </a:r>
            <a:r>
              <a:rPr lang="zh-CN" altLang="en-US"/>
              <a:t>对于</a:t>
            </a:r>
            <a:r>
              <a:rPr lang="en-US" altLang="zh-CN"/>
              <a:t>dynamic </a:t>
            </a:r>
            <a:r>
              <a:rPr lang="zh-CN" altLang="en-US"/>
              <a:t>或者</a:t>
            </a:r>
            <a:r>
              <a:rPr lang="en-US" altLang="zh-CN"/>
              <a:t>kinematic</a:t>
            </a:r>
            <a:r>
              <a:rPr lang="zh-CN" altLang="en-US"/>
              <a:t>的物体来说，如果想让他们运动，就必须开启</a:t>
            </a:r>
            <a:r>
              <a:rPr lang="zh-CN" altLang="en-US"/>
              <a:t>这个。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对于</a:t>
            </a:r>
            <a:r>
              <a:rPr lang="en-US" altLang="zh-CN"/>
              <a:t>static</a:t>
            </a:r>
            <a:r>
              <a:rPr lang="zh-CN" altLang="en-US"/>
              <a:t>的物体来说，想要他能够和别的物体发生碰撞</a:t>
            </a:r>
            <a:r>
              <a:rPr lang="en-US" altLang="zh-CN"/>
              <a:t> </a:t>
            </a:r>
            <a:r>
              <a:rPr lang="zh-CN" altLang="en-US"/>
              <a:t>，就必须开启</a:t>
            </a:r>
            <a:r>
              <a:rPr lang="zh-CN" altLang="en-US"/>
              <a:t>这个。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问题</a:t>
            </a:r>
            <a:r>
              <a:rPr lang="en-US" altLang="zh-CN" dirty="0" smtClean="0">
                <a:sym typeface="+mn-ea"/>
              </a:rPr>
              <a:t>1		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1160125" cy="4748530"/>
          </a:xfrm>
        </p:spPr>
        <p:txBody>
          <a:bodyPr>
            <a:normAutofit/>
          </a:bodyPr>
          <a:p>
            <a:r>
              <a:rPr lang="zh-CN" altLang="en-US"/>
              <a:t>根据我们上面所学的内容，我们会发现一个</a:t>
            </a:r>
            <a:r>
              <a:rPr lang="zh-CN" altLang="en-US"/>
              <a:t>问题。</a:t>
            </a:r>
            <a:endParaRPr lang="zh-CN" altLang="en-US"/>
          </a:p>
          <a:p>
            <a:r>
              <a:rPr lang="zh-CN" altLang="en-US"/>
              <a:t>首先我们的场景碰撞体是</a:t>
            </a:r>
            <a:r>
              <a:rPr lang="en-US" altLang="zh-CN"/>
              <a:t>static</a:t>
            </a:r>
            <a:r>
              <a:rPr lang="zh-CN" altLang="en-US"/>
              <a:t>的，如果需要和他产生碰撞，我们需要</a:t>
            </a:r>
            <a:r>
              <a:rPr lang="en-US" altLang="zh-CN"/>
              <a:t>dynamic</a:t>
            </a:r>
            <a:r>
              <a:rPr lang="zh-CN" altLang="en-US"/>
              <a:t>的</a:t>
            </a:r>
            <a:r>
              <a:rPr lang="en-US" altLang="zh-CN"/>
              <a:t>player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但是</a:t>
            </a:r>
            <a:r>
              <a:rPr lang="en-US" altLang="zh-CN"/>
              <a:t>dynamic </a:t>
            </a:r>
            <a:r>
              <a:rPr lang="zh-CN" altLang="en-US"/>
              <a:t>这种</a:t>
            </a:r>
            <a:r>
              <a:rPr lang="en-US" altLang="zh-CN"/>
              <a:t>body type</a:t>
            </a:r>
            <a:r>
              <a:rPr lang="zh-CN" altLang="en-US"/>
              <a:t>，我们比较多用</a:t>
            </a:r>
            <a:r>
              <a:rPr lang="en-US" altLang="zh-CN"/>
              <a:t>addForce</a:t>
            </a:r>
            <a:r>
              <a:rPr lang="zh-CN" altLang="en-US"/>
              <a:t>这个方法去让他</a:t>
            </a:r>
            <a:r>
              <a:rPr lang="zh-CN" altLang="en-US"/>
              <a:t>移动</a:t>
            </a:r>
            <a:endParaRPr lang="zh-CN" altLang="en-US"/>
          </a:p>
          <a:p>
            <a:r>
              <a:rPr lang="zh-CN" altLang="en-US"/>
              <a:t>注意，这个地方和我们的</a:t>
            </a:r>
            <a:r>
              <a:rPr lang="en-US" altLang="zh-CN"/>
              <a:t>playermove</a:t>
            </a:r>
            <a:r>
              <a:rPr lang="zh-CN" altLang="en-US"/>
              <a:t>会有冲突，因为其实我们需要的是一个</a:t>
            </a:r>
            <a:r>
              <a:rPr lang="en-US" altLang="zh-CN"/>
              <a:t>kinematic</a:t>
            </a:r>
            <a:r>
              <a:rPr lang="zh-CN" altLang="en-US"/>
              <a:t>的刚体，因为我们的运动其实是不加力的，而是简单的移动</a:t>
            </a:r>
            <a:r>
              <a:rPr lang="zh-CN" altLang="en-US"/>
              <a:t>位置。</a:t>
            </a:r>
            <a:endParaRPr lang="zh-CN" altLang="en-US"/>
          </a:p>
          <a:p>
            <a:r>
              <a:rPr lang="zh-CN" altLang="en-US"/>
              <a:t>但是我们需要设置成</a:t>
            </a:r>
            <a:r>
              <a:rPr lang="en-US" altLang="zh-CN"/>
              <a:t>dynamic</a:t>
            </a:r>
            <a:r>
              <a:rPr lang="zh-CN" altLang="en-US"/>
              <a:t>，不然它不会和</a:t>
            </a:r>
            <a:r>
              <a:rPr lang="en-US" altLang="zh-CN"/>
              <a:t>static collider</a:t>
            </a:r>
            <a:r>
              <a:rPr lang="zh-CN" altLang="en-US"/>
              <a:t>产生碰撞</a:t>
            </a:r>
            <a:r>
              <a:rPr lang="zh-CN" altLang="en-US"/>
              <a:t>检测。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dynamic</a:t>
            </a:r>
            <a:r>
              <a:rPr lang="zh-CN" altLang="en-US"/>
              <a:t>还有另外一个好处，后续我们制作打怪的时候，会需要一个击退</a:t>
            </a:r>
            <a:r>
              <a:rPr lang="zh-CN" altLang="en-US"/>
              <a:t>效果。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Collider interactions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 </a:t>
            </a:r>
            <a:endParaRPr lang="en-US" altLang="zh-CN" dirty="0" smtClean="0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1160125" cy="4748530"/>
          </a:xfrm>
        </p:spPr>
        <p:txBody>
          <a:bodyPr>
            <a:normAutofit/>
          </a:bodyPr>
          <a:p>
            <a:r>
              <a:rPr lang="zh-CN" altLang="en-US"/>
              <a:t>Static Collider</a:t>
            </a:r>
            <a:endParaRPr lang="zh-CN" altLang="en-US"/>
          </a:p>
          <a:p>
            <a:r>
              <a:rPr lang="zh-CN" altLang="en-US"/>
              <a:t>Rigidbody Collider</a:t>
            </a:r>
            <a:endParaRPr lang="zh-CN" altLang="en-US"/>
          </a:p>
          <a:p>
            <a:r>
              <a:rPr lang="zh-CN" altLang="en-US"/>
              <a:t>Kinematic Rigidbody Collider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在我们了解完刚体属性之后，这三种的区别就非常明显了，我们想要阻挡效果，只有</a:t>
            </a:r>
            <a:r>
              <a:rPr lang="en-US" altLang="zh-CN"/>
              <a:t>rigidbody collider</a:t>
            </a:r>
            <a:r>
              <a:rPr lang="zh-CN" altLang="en-US"/>
              <a:t>能和其他两个发生</a:t>
            </a:r>
            <a:r>
              <a:rPr lang="zh-CN" altLang="en-US"/>
              <a:t>阻挡。</a:t>
            </a:r>
            <a:endParaRPr lang="zh-CN" altLang="en-US"/>
          </a:p>
          <a:p>
            <a:r>
              <a:rPr lang="zh-CN" altLang="en-US"/>
              <a:t>我们会对建筑使用</a:t>
            </a:r>
            <a:r>
              <a:rPr lang="en-US" altLang="zh-CN"/>
              <a:t>static collider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接下去我们就来场景里面添加这些内容，包括人物和</a:t>
            </a:r>
            <a:r>
              <a:rPr lang="en-US" altLang="zh-CN"/>
              <a:t>tile</a:t>
            </a:r>
            <a:r>
              <a:rPr lang="en-US" altLang="zh-CN"/>
              <a:t>map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TileMap collid</a:t>
            </a:r>
            <a:r>
              <a:rPr lang="en-US" altLang="zh-CN"/>
              <a:t>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首先他也是由</a:t>
            </a:r>
            <a:r>
              <a:rPr lang="en-US" altLang="zh-CN"/>
              <a:t>tilemap</a:t>
            </a:r>
            <a:r>
              <a:rPr lang="zh-CN" altLang="en-US"/>
              <a:t>构成的，我们会用一层新的</a:t>
            </a:r>
            <a:r>
              <a:rPr lang="en-US" altLang="zh-CN"/>
              <a:t>tile</a:t>
            </a:r>
            <a:r>
              <a:rPr lang="en-US" altLang="zh-CN"/>
              <a:t>map</a:t>
            </a:r>
            <a:endParaRPr lang="en-US" altLang="zh-CN"/>
          </a:p>
          <a:p>
            <a:r>
              <a:rPr lang="zh-CN" altLang="en-US">
                <a:sym typeface="+mn-ea"/>
              </a:rPr>
              <a:t>然后我们将这些无法走到的区域用一样的方法画在</a:t>
            </a:r>
            <a:r>
              <a:rPr lang="en-US" altLang="zh-CN">
                <a:sym typeface="+mn-ea"/>
              </a:rPr>
              <a:t>tilemap</a:t>
            </a:r>
            <a:r>
              <a:rPr lang="zh-CN" altLang="en-US">
                <a:sym typeface="+mn-ea"/>
              </a:rPr>
              <a:t>上，因为我们设置了新的渲染层，所以我们应该设置一个新的</a:t>
            </a:r>
            <a:r>
              <a:rPr lang="en-US" altLang="zh-CN">
                <a:sym typeface="+mn-ea"/>
              </a:rPr>
              <a:t>sortinglayer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32880" y="1718310"/>
            <a:ext cx="5176520" cy="4110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TileMap collid</a:t>
            </a:r>
            <a:r>
              <a:rPr lang="en-US" altLang="zh-CN"/>
              <a:t>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用</a:t>
            </a:r>
            <a:r>
              <a:rPr lang="en-US" altLang="zh-CN"/>
              <a:t>Tile </a:t>
            </a:r>
            <a:r>
              <a:rPr lang="en-US" altLang="zh-CN" dirty="0" smtClean="0">
                <a:sym typeface="+mn-ea"/>
              </a:rPr>
              <a:t>Palette</a:t>
            </a:r>
            <a:r>
              <a:rPr lang="zh-CN" altLang="en-US" dirty="0" smtClean="0">
                <a:sym typeface="+mn-ea"/>
              </a:rPr>
              <a:t>绘制一些简单建筑，比方说房子或者是</a:t>
            </a:r>
            <a:r>
              <a:rPr lang="zh-CN" altLang="en-US" dirty="0" smtClean="0">
                <a:sym typeface="+mn-ea"/>
              </a:rPr>
              <a:t>草垛。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然后加入</a:t>
            </a:r>
            <a:r>
              <a:rPr lang="en-US" altLang="zh-CN" dirty="0" smtClean="0">
                <a:sym typeface="+mn-ea"/>
              </a:rPr>
              <a:t>Tilemap collider 2D component</a:t>
            </a:r>
            <a:r>
              <a:rPr lang="zh-CN" altLang="en-US" dirty="0" smtClean="0">
                <a:sym typeface="+mn-ea"/>
              </a:rPr>
              <a:t>，此时会自动加入一个</a:t>
            </a:r>
            <a:r>
              <a:rPr lang="en-US" altLang="zh-CN" dirty="0" smtClean="0">
                <a:sym typeface="+mn-ea"/>
              </a:rPr>
              <a:t>rigidbody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设置其为静态的，</a:t>
            </a:r>
            <a:r>
              <a:rPr lang="zh-CN" altLang="en-US" dirty="0" smtClean="0">
                <a:sym typeface="+mn-ea"/>
              </a:rPr>
              <a:t>即可。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我们另外加入一个</a:t>
            </a:r>
            <a:r>
              <a:rPr lang="en-US" altLang="zh-CN" dirty="0" smtClean="0">
                <a:sym typeface="+mn-ea"/>
              </a:rPr>
              <a:t>composite collider 2D</a:t>
            </a:r>
            <a:r>
              <a:rPr lang="zh-CN" altLang="en-US" dirty="0" smtClean="0">
                <a:sym typeface="+mn-ea"/>
              </a:rPr>
              <a:t>，合并这一层的内容，这样可以节省</a:t>
            </a:r>
            <a:r>
              <a:rPr lang="zh-CN" altLang="en-US" dirty="0" smtClean="0">
                <a:sym typeface="+mn-ea"/>
              </a:rPr>
              <a:t>性能。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注意，</a:t>
            </a:r>
            <a:r>
              <a:rPr lang="en-US" altLang="zh-CN" dirty="0" smtClean="0">
                <a:sym typeface="+mn-ea"/>
              </a:rPr>
              <a:t>isTrigger</a:t>
            </a:r>
            <a:r>
              <a:rPr lang="zh-CN" altLang="en-US" dirty="0" smtClean="0">
                <a:sym typeface="+mn-ea"/>
              </a:rPr>
              <a:t>选项一定</a:t>
            </a:r>
            <a:r>
              <a:rPr lang="zh-CN" altLang="en-US" dirty="0" smtClean="0">
                <a:sym typeface="+mn-ea"/>
              </a:rPr>
              <a:t>不能开。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59625" y="0"/>
            <a:ext cx="4328160" cy="2941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50" y="819785"/>
            <a:ext cx="3855720" cy="6111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</a:t>
            </a:r>
            <a:r>
              <a:rPr lang="en-US" altLang="zh-CN"/>
              <a:t>collider/rigidbody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7458710" cy="4748530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接下去添加人物的部分，人物需要一个</a:t>
            </a:r>
            <a:r>
              <a:rPr lang="en-US" altLang="zh-CN" dirty="0" smtClean="0">
                <a:sym typeface="+mn-ea"/>
              </a:rPr>
              <a:t>rigidbody2d</a:t>
            </a:r>
            <a:r>
              <a:rPr lang="zh-CN" altLang="en-US" dirty="0" smtClean="0">
                <a:sym typeface="+mn-ea"/>
              </a:rPr>
              <a:t>，和一个</a:t>
            </a:r>
            <a:r>
              <a:rPr lang="en-US" altLang="zh-CN" dirty="0" smtClean="0">
                <a:sym typeface="+mn-ea"/>
              </a:rPr>
              <a:t>box2d collider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将</a:t>
            </a:r>
            <a:r>
              <a:rPr lang="en-US" altLang="zh-CN" dirty="0" smtClean="0">
                <a:sym typeface="+mn-ea"/>
              </a:rPr>
              <a:t>rigidbody2d</a:t>
            </a:r>
            <a:r>
              <a:rPr lang="zh-CN" altLang="en-US" dirty="0" smtClean="0">
                <a:sym typeface="+mn-ea"/>
              </a:rPr>
              <a:t>设置为</a:t>
            </a:r>
            <a:r>
              <a:rPr lang="en-US" altLang="zh-CN" dirty="0" smtClean="0">
                <a:sym typeface="+mn-ea"/>
              </a:rPr>
              <a:t>dynamic</a:t>
            </a:r>
            <a:r>
              <a:rPr lang="zh-CN" altLang="en-US" dirty="0" smtClean="0">
                <a:sym typeface="+mn-ea"/>
              </a:rPr>
              <a:t>，打开</a:t>
            </a:r>
            <a:r>
              <a:rPr lang="en-US" altLang="zh-CN" dirty="0" smtClean="0">
                <a:sym typeface="+mn-ea"/>
              </a:rPr>
              <a:t>simulated</a:t>
            </a:r>
            <a:r>
              <a:rPr lang="zh-CN" altLang="en-US" dirty="0" smtClean="0">
                <a:sym typeface="+mn-ea"/>
              </a:rPr>
              <a:t>。然后注意这边的所有其他参数我们设置为</a:t>
            </a:r>
            <a:r>
              <a:rPr lang="en-US" altLang="zh-CN" dirty="0" smtClean="0">
                <a:sym typeface="+mn-ea"/>
              </a:rPr>
              <a:t>0</a:t>
            </a:r>
            <a:r>
              <a:rPr lang="zh-CN" altLang="en-US" dirty="0" smtClean="0">
                <a:sym typeface="+mn-ea"/>
              </a:rPr>
              <a:t>，因为其实我们需要的是一个</a:t>
            </a:r>
            <a:r>
              <a:rPr lang="en-US" altLang="zh-CN" dirty="0" smtClean="0">
                <a:sym typeface="+mn-ea"/>
              </a:rPr>
              <a:t>kinematic</a:t>
            </a:r>
            <a:r>
              <a:rPr lang="zh-CN" altLang="en-US" dirty="0" smtClean="0">
                <a:sym typeface="+mn-ea"/>
              </a:rPr>
              <a:t>的</a:t>
            </a:r>
            <a:r>
              <a:rPr lang="en-US" altLang="zh-CN" dirty="0" smtClean="0">
                <a:sym typeface="+mn-ea"/>
              </a:rPr>
              <a:t>rigidbody</a:t>
            </a:r>
            <a:r>
              <a:rPr lang="zh-CN" altLang="en-US" dirty="0" smtClean="0">
                <a:sym typeface="+mn-ea"/>
              </a:rPr>
              <a:t>，我们不希望他受到物理的影响。【后续或许会，比方说被怪攻击到我们需要一个击退</a:t>
            </a:r>
            <a:r>
              <a:rPr lang="zh-CN" altLang="en-US" dirty="0" smtClean="0">
                <a:sym typeface="+mn-ea"/>
              </a:rPr>
              <a:t>效果】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0"/>
            <a:ext cx="3810000" cy="6454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更改代码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我们需要把所有的</a:t>
            </a:r>
            <a:r>
              <a:rPr lang="en-US" altLang="zh-CN" dirty="0" smtClean="0">
                <a:sym typeface="+mn-ea"/>
              </a:rPr>
              <a:t>transform.translate</a:t>
            </a:r>
            <a:r>
              <a:rPr lang="zh-CN" altLang="en-US" dirty="0" smtClean="0">
                <a:sym typeface="+mn-ea"/>
              </a:rPr>
              <a:t>，改成</a:t>
            </a:r>
            <a:r>
              <a:rPr lang="en-US" altLang="zh-CN" dirty="0" smtClean="0">
                <a:sym typeface="+mn-ea"/>
              </a:rPr>
              <a:t>rigidbody</a:t>
            </a:r>
            <a:r>
              <a:rPr lang="zh-CN" altLang="en-US" dirty="0" smtClean="0">
                <a:sym typeface="+mn-ea"/>
              </a:rPr>
              <a:t>相关</a:t>
            </a:r>
            <a:r>
              <a:rPr lang="zh-CN" altLang="en-US" dirty="0" smtClean="0">
                <a:sym typeface="+mn-ea"/>
              </a:rPr>
              <a:t>的。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在开始的时候，我们需要获得自己的</a:t>
            </a:r>
            <a:r>
              <a:rPr lang="zh-CN" altLang="en-US" dirty="0" smtClean="0">
                <a:sym typeface="+mn-ea"/>
              </a:rPr>
              <a:t>刚体。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我们的代码本来是</a:t>
            </a:r>
            <a:r>
              <a:rPr lang="en-US" altLang="zh-CN" dirty="0" smtClean="0">
                <a:sym typeface="+mn-ea"/>
              </a:rPr>
              <a:t>3d</a:t>
            </a:r>
            <a:r>
              <a:rPr lang="zh-CN" altLang="en-US" dirty="0" smtClean="0">
                <a:sym typeface="+mn-ea"/>
              </a:rPr>
              <a:t>的向量，现在因为引入了</a:t>
            </a:r>
            <a:r>
              <a:rPr lang="en-US" altLang="zh-CN" dirty="0" smtClean="0">
                <a:sym typeface="+mn-ea"/>
              </a:rPr>
              <a:t>rigidbody2d</a:t>
            </a:r>
            <a:r>
              <a:rPr lang="zh-CN" altLang="en-US" dirty="0" smtClean="0">
                <a:sym typeface="+mn-ea"/>
              </a:rPr>
              <a:t>，所以会变成</a:t>
            </a:r>
            <a:r>
              <a:rPr lang="en-US" altLang="zh-CN" dirty="0" smtClean="0">
                <a:sym typeface="+mn-ea"/>
              </a:rPr>
              <a:t>2D</a:t>
            </a:r>
            <a:r>
              <a:rPr lang="zh-CN" altLang="en-US" dirty="0" smtClean="0">
                <a:sym typeface="+mn-ea"/>
              </a:rPr>
              <a:t>，</a:t>
            </a:r>
            <a:r>
              <a:rPr lang="zh-CN" altLang="en-US" dirty="0" smtClean="0">
                <a:sym typeface="+mn-ea"/>
              </a:rPr>
              <a:t>很好理解。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58585" y="307340"/>
            <a:ext cx="8948420" cy="62426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 smtClean="0"/>
              <a:t>作业</a:t>
            </a:r>
            <a:r>
              <a:rPr lang="zh-CN" altLang="en-US" dirty="0" err="1" smtClean="0"/>
              <a:t>二</a:t>
            </a:r>
            <a:endParaRPr lang="zh-CN" altLang="en-US" dirty="0" err="1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1. camera movement</a:t>
            </a:r>
            <a:r>
              <a:rPr lang="zh-CN" altLang="en-US" dirty="0" err="1"/>
              <a:t>？</a:t>
            </a:r>
            <a:endParaRPr lang="zh-CN" altLang="en-US" dirty="0" err="1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</a:t>
            </a:r>
            <a:endParaRPr lang="zh-CN" altLang="en-US"/>
          </a:p>
        </p:txBody>
      </p:sp>
      <p:pic>
        <p:nvPicPr>
          <p:cNvPr id="6" name="1662829603484">
            <a:hlinkClick r:id="" action="ppaction://media"/>
          </p:cNvPr>
          <p:cNvPicPr/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92655" y="1662430"/>
            <a:ext cx="7252970" cy="43967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0"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0817225" cy="4748530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相机没有跟随着</a:t>
            </a:r>
            <a:r>
              <a:rPr lang="zh-CN" altLang="en-US"/>
              <a:t>移动</a:t>
            </a:r>
            <a:endParaRPr lang="zh-CN" altLang="en-US"/>
          </a:p>
          <a:p>
            <a:r>
              <a:rPr lang="en-US" altLang="zh-CN"/>
              <a:t>2. box2d collider</a:t>
            </a:r>
            <a:r>
              <a:rPr lang="zh-CN" altLang="en-US"/>
              <a:t>太大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第二个问题的</a:t>
            </a:r>
            <a:r>
              <a:rPr lang="zh-CN" altLang="en-US"/>
              <a:t>修改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第二个问题修改非常简单，只需要打开</a:t>
            </a:r>
            <a:r>
              <a:rPr lang="en-US" altLang="zh-CN"/>
              <a:t>box2d collider</a:t>
            </a:r>
            <a:r>
              <a:rPr lang="zh-CN" altLang="en-US"/>
              <a:t>的编辑菜单，把碰撞面积降低</a:t>
            </a:r>
            <a:r>
              <a:rPr lang="zh-CN" altLang="en-US"/>
              <a:t>就好。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115300" y="1019810"/>
            <a:ext cx="3755390" cy="4233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465" y="3454400"/>
            <a:ext cx="4076700" cy="29032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zh-CN" altLang="en-US"/>
              <a:t>一个问题的</a:t>
            </a:r>
            <a:r>
              <a:rPr lang="zh-CN" altLang="en-US"/>
              <a:t>修改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1042650" cy="4748530"/>
          </a:xfrm>
        </p:spPr>
        <p:txBody>
          <a:bodyPr/>
          <a:p>
            <a:r>
              <a:rPr lang="zh-CN" altLang="en-US"/>
              <a:t>我们需要一个脚本，相机会跟随着人物进行</a:t>
            </a:r>
            <a:r>
              <a:rPr lang="zh-CN" altLang="en-US"/>
              <a:t>移动。</a:t>
            </a:r>
            <a:endParaRPr lang="zh-CN" altLang="en-US"/>
          </a:p>
          <a:p>
            <a:r>
              <a:rPr lang="zh-CN" altLang="en-US"/>
              <a:t>思考：</a:t>
            </a:r>
            <a:endParaRPr lang="zh-CN" altLang="en-US"/>
          </a:p>
          <a:p>
            <a:pPr lvl="1"/>
            <a:r>
              <a:rPr lang="zh-CN" altLang="en-US"/>
              <a:t>首先这个脚本是移动相机的</a:t>
            </a:r>
            <a:r>
              <a:rPr lang="en-US" altLang="zh-CN"/>
              <a:t>transform</a:t>
            </a:r>
            <a:r>
              <a:rPr lang="zh-CN" altLang="en-US"/>
              <a:t>，所以应该会挂在相机</a:t>
            </a:r>
            <a:r>
              <a:rPr lang="zh-CN" altLang="en-US"/>
              <a:t>上。</a:t>
            </a:r>
            <a:endParaRPr lang="zh-CN" altLang="en-US"/>
          </a:p>
          <a:p>
            <a:pPr lvl="1"/>
            <a:r>
              <a:rPr lang="zh-CN" altLang="en-US"/>
              <a:t>其次，这个脚本需要知道人物在哪里，所以一定会想办法找到人物这个</a:t>
            </a:r>
            <a:r>
              <a:rPr lang="en-US" altLang="zh-CN"/>
              <a:t>gameobject</a:t>
            </a:r>
            <a:endParaRPr lang="en-US" altLang="zh-CN"/>
          </a:p>
          <a:p>
            <a:pPr lvl="1"/>
            <a:r>
              <a:rPr lang="zh-CN" altLang="en-US"/>
              <a:t>最后，更新的时候，我们希望人物先动完，相机</a:t>
            </a:r>
            <a:r>
              <a:rPr lang="zh-CN" altLang="en-US"/>
              <a:t>再动。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相机移动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1042650" cy="4748530"/>
          </a:xfrm>
        </p:spPr>
        <p:txBody>
          <a:bodyPr/>
          <a:p>
            <a:r>
              <a:rPr lang="zh-CN" altLang="en-US"/>
              <a:t>首先创建一个脚本，挂在相机</a:t>
            </a:r>
            <a:r>
              <a:rPr lang="zh-CN" altLang="en-US"/>
              <a:t>底下。</a:t>
            </a:r>
            <a:endParaRPr lang="zh-CN" altLang="en-US"/>
          </a:p>
          <a:p>
            <a:r>
              <a:rPr lang="zh-CN" altLang="en-US"/>
              <a:t>在相机脚本下面获得</a:t>
            </a:r>
            <a:r>
              <a:rPr lang="en-US" altLang="zh-CN"/>
              <a:t>player</a:t>
            </a:r>
            <a:r>
              <a:rPr lang="zh-CN" altLang="en-US"/>
              <a:t>这个</a:t>
            </a:r>
            <a:r>
              <a:rPr lang="en-US" altLang="zh-CN"/>
              <a:t>gameobject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相机</a:t>
            </a:r>
            <a:r>
              <a:rPr lang="en-US" altLang="zh-CN"/>
              <a:t>“</a:t>
            </a:r>
            <a:r>
              <a:rPr lang="zh-CN" altLang="en-US"/>
              <a:t>跟随</a:t>
            </a:r>
            <a:r>
              <a:rPr lang="en-US" altLang="zh-CN"/>
              <a:t>”</a:t>
            </a:r>
            <a:r>
              <a:rPr lang="zh-CN" altLang="en-US"/>
              <a:t>人物进行位置移动：</a:t>
            </a:r>
            <a:endParaRPr lang="zh-CN" altLang="en-US"/>
          </a:p>
          <a:p>
            <a:pPr lvl="1"/>
            <a:r>
              <a:rPr lang="zh-CN" altLang="en-US" sz="1600"/>
              <a:t>首先，我们肯定知道，是通过改变摄像机的</a:t>
            </a:r>
            <a:r>
              <a:rPr lang="en-US" altLang="zh-CN" sz="1600"/>
              <a:t>transform</a:t>
            </a:r>
            <a:r>
              <a:rPr lang="zh-CN" altLang="en-US" sz="1600"/>
              <a:t>，来实现效果。</a:t>
            </a:r>
            <a:endParaRPr lang="zh-CN" altLang="en-US" sz="1600"/>
          </a:p>
          <a:p>
            <a:pPr lvl="1"/>
            <a:r>
              <a:rPr lang="zh-CN" altLang="en-US"/>
              <a:t>其次，有一个问题，怎么样实现这个跟随？怎么保证</a:t>
            </a:r>
            <a:r>
              <a:rPr lang="en-US" altLang="zh-CN"/>
              <a:t>player</a:t>
            </a:r>
            <a:r>
              <a:rPr lang="zh-CN" altLang="en-US"/>
              <a:t>先移动，相机后移动。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3630" y="2575560"/>
            <a:ext cx="7444740" cy="1706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Unity Monobehavior life </a:t>
            </a:r>
            <a:r>
              <a:rPr lang="en-US" altLang="zh-CN"/>
              <a:t>cycle	</a:t>
            </a:r>
            <a:endParaRPr lang="en-US" altLang="zh-CN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1042650" cy="4748530"/>
          </a:xfrm>
        </p:spPr>
        <p:txBody>
          <a:bodyPr/>
          <a:p>
            <a:r>
              <a:rPr lang="zh-CN" altLang="en-US"/>
              <a:t>我们现在写的脚本都继承自</a:t>
            </a:r>
            <a:r>
              <a:rPr lang="en-US" altLang="zh-CN"/>
              <a:t>monobehaviour</a:t>
            </a:r>
            <a:r>
              <a:rPr lang="zh-CN" altLang="en-US"/>
              <a:t>，他有自己的一个执行</a:t>
            </a:r>
            <a:r>
              <a:rPr lang="zh-CN" altLang="en-US"/>
              <a:t>顺序。</a:t>
            </a:r>
            <a:endParaRPr lang="zh-CN" altLang="en-US"/>
          </a:p>
          <a:p>
            <a:r>
              <a:rPr lang="zh-CN" altLang="en-US"/>
              <a:t>https://docs.unity3d.com/Manual/ExecutionOrder.html</a:t>
            </a:r>
            <a:endParaRPr lang="zh-CN" altLang="en-US"/>
          </a:p>
          <a:p>
            <a:r>
              <a:rPr lang="zh-CN" altLang="en-US"/>
              <a:t>重点看的几个，</a:t>
            </a:r>
            <a:r>
              <a:rPr lang="en-US" altLang="zh-CN"/>
              <a:t> Awake</a:t>
            </a:r>
            <a:r>
              <a:rPr lang="zh-CN" altLang="en-US"/>
              <a:t>和</a:t>
            </a:r>
            <a:r>
              <a:rPr lang="en-US" altLang="zh-CN"/>
              <a:t>enable</a:t>
            </a:r>
            <a:endParaRPr lang="en-US" altLang="zh-CN"/>
          </a:p>
          <a:p>
            <a:r>
              <a:rPr lang="en-US" altLang="zh-CN"/>
              <a:t>Fixed</a:t>
            </a:r>
            <a:r>
              <a:rPr lang="en-US" altLang="zh-CN"/>
              <a:t>update</a:t>
            </a:r>
            <a:endParaRPr lang="en-US" altLang="zh-CN"/>
          </a:p>
          <a:p>
            <a:r>
              <a:rPr lang="en-US" altLang="zh-CN"/>
              <a:t>update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en-US" altLang="zh-CN"/>
              <a:t>lateupdate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Unity Monobehavior life </a:t>
            </a:r>
            <a:r>
              <a:rPr lang="en-US" altLang="zh-CN"/>
              <a:t>cycle	</a:t>
            </a:r>
            <a:endParaRPr lang="en-US" altLang="zh-CN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08330" y="1501140"/>
            <a:ext cx="11042650" cy="4748530"/>
          </a:xfrm>
        </p:spPr>
        <p:txBody>
          <a:bodyPr/>
          <a:p>
            <a:r>
              <a:rPr lang="zh-CN" altLang="en-US"/>
              <a:t>所以说，我们要保证跟随，只需要在</a:t>
            </a:r>
            <a:r>
              <a:rPr lang="en-US" altLang="zh-CN"/>
              <a:t>update</a:t>
            </a:r>
            <a:r>
              <a:rPr lang="zh-CN" altLang="en-US"/>
              <a:t>中，更新</a:t>
            </a:r>
            <a:r>
              <a:rPr lang="en-US" altLang="zh-CN"/>
              <a:t>player</a:t>
            </a:r>
            <a:r>
              <a:rPr lang="zh-CN" altLang="en-US"/>
              <a:t>位置。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lateupdate</a:t>
            </a:r>
            <a:r>
              <a:rPr lang="zh-CN" altLang="en-US"/>
              <a:t>中，获取他的更新完的位置，然后更新</a:t>
            </a:r>
            <a:r>
              <a:rPr lang="zh-CN" altLang="en-US"/>
              <a:t>摄像机。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6395" y="3412490"/>
            <a:ext cx="10014585" cy="22593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效果：</a:t>
            </a:r>
            <a:endParaRPr lang="zh-CN" altLang="en-US"/>
          </a:p>
        </p:txBody>
      </p:sp>
      <p:pic>
        <p:nvPicPr>
          <p:cNvPr id="8" name="1662831382344">
            <a:hlinkClick r:id="" action="ppaction://media"/>
          </p:cNvPr>
          <p:cNvPicPr/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15285" y="1599565"/>
            <a:ext cx="6462395" cy="43903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smoothness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2"/>
          </p:nvPr>
        </p:nvSpPr>
        <p:spPr>
          <a:xfrm>
            <a:off x="608330" y="1313815"/>
            <a:ext cx="10806430" cy="5208905"/>
          </a:xfrm>
        </p:spPr>
        <p:txBody>
          <a:bodyPr>
            <a:normAutofit fontScale="90000"/>
          </a:bodyPr>
          <a:p>
            <a:r>
              <a:rPr lang="zh-CN" altLang="en-US"/>
              <a:t>如何实现一个跟进的效果，相机有一定的</a:t>
            </a:r>
            <a:r>
              <a:rPr lang="zh-CN" altLang="en-US"/>
              <a:t>延迟？</a:t>
            </a:r>
            <a:endParaRPr lang="zh-CN" altLang="en-US"/>
          </a:p>
          <a:p>
            <a:r>
              <a:rPr lang="zh-CN" altLang="en-US"/>
              <a:t>代码哪里可以</a:t>
            </a:r>
            <a:r>
              <a:rPr lang="zh-CN" altLang="en-US"/>
              <a:t>优化？</a:t>
            </a:r>
            <a:endParaRPr lang="zh-CN" altLang="en-US"/>
          </a:p>
          <a:p>
            <a:pPr lvl="1"/>
            <a:r>
              <a:rPr lang="zh-CN" altLang="en-US"/>
              <a:t>和移动的代码一样，我们只有在两个值不一样的时候，才需要</a:t>
            </a:r>
            <a:r>
              <a:rPr lang="zh-CN" altLang="en-US"/>
              <a:t>更新。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解释一下这个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lerp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效果。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Lerp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会进行插值，根据第三个数字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smoothness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的值，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的话就是前面这个数，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的话就是后面这个数。所以在这个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update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中，数字会慢慢接近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destination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的值。即慢慢跟随到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player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位置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●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9240" y="2595245"/>
            <a:ext cx="8246110" cy="2646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Bou</a:t>
            </a:r>
            <a:r>
              <a:rPr lang="en-US" altLang="zh-CN"/>
              <a:t>nding </a:t>
            </a:r>
            <a:r>
              <a:rPr lang="en-US" altLang="zh-CN"/>
              <a:t>Box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/>
          <a:lstStyle/>
          <a:p>
            <a:r>
              <a:rPr lang="zh-CN" altLang="en-US"/>
              <a:t>我们需要框定摄像机的最大和最小值，如果超过这个区域就不跟随了，防止穿帮看到蓝色</a:t>
            </a:r>
            <a:r>
              <a:rPr lang="zh-CN" altLang="en-US"/>
              <a:t>区域。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070" y="2087880"/>
            <a:ext cx="9052560" cy="47701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Tilemap</a:t>
            </a:r>
            <a:r>
              <a:rPr lang="zh-CN" altLang="en-US" dirty="0" smtClean="0"/>
              <a:t>制作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Tilemap</a:t>
            </a:r>
            <a:r>
              <a:rPr lang="zh-CN" altLang="en-US" dirty="0" err="1"/>
              <a:t>：</a:t>
            </a:r>
            <a:endParaRPr lang="zh-CN" altLang="en-US" dirty="0" err="1"/>
          </a:p>
          <a:p>
            <a:pPr marL="457200" lvl="1" indent="0">
              <a:buNone/>
            </a:pPr>
            <a:r>
              <a:rPr lang="zh-CN" altLang="en-US" dirty="0" smtClean="0"/>
              <a:t>瓦片地图，我们用一个个小的</a:t>
            </a:r>
            <a:r>
              <a:rPr lang="en-US" altLang="zh-CN" dirty="0" smtClean="0"/>
              <a:t>tile/sprite</a:t>
            </a:r>
            <a:r>
              <a:rPr lang="zh-CN" altLang="en-US" dirty="0" smtClean="0"/>
              <a:t>作为基本元素，在地图上用这样一个个方格的形式制作基本的关卡。</a:t>
            </a:r>
            <a:endParaRPr lang="zh-CN" altLang="en-US" dirty="0" smtClean="0"/>
          </a:p>
          <a:p>
            <a:pPr marL="457200" lvl="1" indent="0">
              <a:buNone/>
            </a:pPr>
            <a:r>
              <a:rPr lang="zh-CN" altLang="en-US" dirty="0" smtClean="0"/>
              <a:t>要创建这样一个场景，我们需要新建一个</a:t>
            </a:r>
            <a:r>
              <a:rPr lang="en-US" altLang="zh-CN" dirty="0" smtClean="0"/>
              <a:t>tilemap</a:t>
            </a:r>
            <a:r>
              <a:rPr lang="zh-CN" altLang="en-US" dirty="0" smtClean="0"/>
              <a:t>，以及创建一个</a:t>
            </a:r>
            <a:r>
              <a:rPr lang="en-US" altLang="zh-CN" dirty="0" smtClean="0"/>
              <a:t>tile palette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/>
              <a:t>Tilemap</a:t>
            </a:r>
            <a:r>
              <a:rPr lang="en-US" altLang="zh-CN" dirty="0" smtClean="0"/>
              <a:t> Renderer</a:t>
            </a:r>
            <a:endParaRPr lang="en-US" altLang="zh-CN" dirty="0" smtClean="0"/>
          </a:p>
          <a:p>
            <a:r>
              <a:rPr lang="en-US" altLang="zh-CN" dirty="0" smtClean="0"/>
              <a:t>Sorting layer</a:t>
            </a:r>
            <a:endParaRPr lang="en-US" altLang="zh-CN" dirty="0" smtClean="0"/>
          </a:p>
          <a:p>
            <a:r>
              <a:rPr lang="en-US" altLang="zh-CN" dirty="0" err="1"/>
              <a:t>Tilemap</a:t>
            </a:r>
            <a:r>
              <a:rPr lang="en-US" altLang="zh-CN" dirty="0" smtClean="0"/>
              <a:t> collider 2D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800" y="1801495"/>
            <a:ext cx="5176520" cy="27476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1"/>
            <a:r>
              <a:rPr lang="zh-CN" altLang="en-US">
                <a:sym typeface="+mn-ea"/>
              </a:rPr>
              <a:t>【必做】完成这节课上课提到的内容，自己创建一个场景，有障碍物，摄像机会根据人移动。</a:t>
            </a:r>
            <a:endParaRPr lang="zh-CN" altLang="en-US">
              <a:sym typeface="+mn-ea"/>
            </a:endParaRPr>
          </a:p>
          <a:p>
            <a:pPr marL="0" lvl="1"/>
            <a:endParaRPr lang="zh-CN" altLang="en-US"/>
          </a:p>
          <a:p>
            <a:pPr marL="0" lvl="1"/>
            <a:endParaRPr lang="zh-CN" altLang="en-US"/>
          </a:p>
          <a:p>
            <a:pPr marL="457200" lvl="2"/>
            <a:endParaRPr lang="zh-CN" altLang="en-US"/>
          </a:p>
          <a:p>
            <a:pPr marL="457200" lvl="2"/>
            <a:endParaRPr lang="zh-CN" altLang="en-US"/>
          </a:p>
          <a:p>
            <a:pPr marL="457200" lvl="2"/>
            <a:endParaRPr lang="zh-CN" altLang="en-US"/>
          </a:p>
          <a:p>
            <a:pPr marL="0" lvl="0" indent="-228600">
              <a:buFont typeface="Arial" panose="020B0604020202020204" pitchFamily="34" charset="0"/>
              <a:buChar char="●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【阅读】：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阅读这节课相关的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unity manual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，深入了解碰撞体和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刚体。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-228600">
              <a:buFont typeface="Arial" panose="020B0604020202020204" pitchFamily="34" charset="0"/>
              <a:buChar char="●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https://docs.unity3d.com/Manual/CollidersOverview.html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-228600">
              <a:buFont typeface="Arial" panose="020B0604020202020204" pitchFamily="34" charset="0"/>
              <a:buChar char="●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https://docs.unity3d.com/Manual/ExecutionOrder.html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-228600">
              <a:buFont typeface="Arial" panose="020B0604020202020204" pitchFamily="34" charset="0"/>
              <a:buChar char="●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https://docs.unity3d.com/2021.3/Documentation/Manual/class-Rigidbody2D.html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4020" y="3190875"/>
            <a:ext cx="3924300" cy="33451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 smtClean="0"/>
              <a:t>新建</a:t>
            </a:r>
            <a:r>
              <a:rPr lang="en-US" altLang="zh-CN" dirty="0" err="1" smtClean="0"/>
              <a:t>tilemap</a:t>
            </a:r>
            <a:endParaRPr lang="en-US" altLang="zh-CN" dirty="0" err="1" smtClean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Tilemap</a:t>
            </a:r>
            <a:r>
              <a:rPr lang="zh-CN" altLang="en-US" dirty="0" err="1"/>
              <a:t>：</a:t>
            </a:r>
            <a:endParaRPr lang="zh-CN" altLang="en-US" dirty="0" err="1"/>
          </a:p>
          <a:p>
            <a:pPr lvl="1"/>
            <a:r>
              <a:rPr lang="zh-CN" altLang="en-US" sz="1600" dirty="0" err="1"/>
              <a:t>在场景中点击右键，创建正方形的</a:t>
            </a:r>
            <a:r>
              <a:rPr lang="en-US" altLang="zh-CN" sz="1600" dirty="0" err="1"/>
              <a:t>tileMap</a:t>
            </a:r>
            <a:endParaRPr lang="en-US" altLang="zh-CN" sz="1600" dirty="0" err="1"/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zh-CN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基本不需要改任何的设置目前，我们只需要为这个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tilemap</a:t>
            </a:r>
            <a:r>
              <a:rPr lang="zh-CN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创建一个</a:t>
            </a:r>
            <a:r>
              <a:rPr lang="zh-CN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调色盘。</a:t>
            </a:r>
            <a:endParaRPr lang="zh-CN" altLang="en-US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3675" y="1743075"/>
            <a:ext cx="5176520" cy="31896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Tile Palette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调色盘，可以选择一个</a:t>
            </a:r>
            <a:r>
              <a:rPr lang="en-US" altLang="zh-CN" dirty="0" smtClean="0"/>
              <a:t>tile</a:t>
            </a:r>
            <a:r>
              <a:rPr lang="zh-CN" altLang="en-US" dirty="0" smtClean="0"/>
              <a:t>进行“涂色”</a:t>
            </a:r>
            <a:endParaRPr lang="zh-CN" altLang="en-US" dirty="0"/>
          </a:p>
          <a:p>
            <a:r>
              <a:rPr lang="zh-CN" altLang="en-US" dirty="0" smtClean="0"/>
              <a:t>我们的场景就是用这种涂色的方案构成的。</a:t>
            </a:r>
            <a:endParaRPr lang="en-US" altLang="zh-CN" dirty="0" smtClean="0"/>
          </a:p>
          <a:p>
            <a:r>
              <a:rPr lang="zh-CN" altLang="en-US" dirty="0" smtClean="0"/>
              <a:t>打开</a:t>
            </a:r>
            <a:r>
              <a:rPr lang="en-US" altLang="zh-CN" dirty="0" smtClean="0"/>
              <a:t>Palette</a:t>
            </a:r>
            <a:r>
              <a:rPr lang="zh-CN" altLang="en-US" dirty="0" smtClean="0"/>
              <a:t>窗口 </a:t>
            </a:r>
            <a:r>
              <a:rPr lang="en-US" altLang="zh-CN" dirty="0" smtClean="0"/>
              <a:t>Windows-&gt;2D-&gt;Palette</a:t>
            </a:r>
            <a:endParaRPr lang="en-US" altLang="zh-CN" dirty="0" smtClean="0"/>
          </a:p>
          <a:p>
            <a:r>
              <a:rPr lang="zh-CN" altLang="en-US" dirty="0" smtClean="0"/>
              <a:t>创建一个新的</a:t>
            </a:r>
            <a:r>
              <a:rPr lang="en-US" altLang="zh-CN" dirty="0" smtClean="0"/>
              <a:t>Tile Palette</a:t>
            </a:r>
            <a:r>
              <a:rPr lang="zh-CN" altLang="en-US" dirty="0" smtClean="0"/>
              <a:t>，命名为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，并新建一个文件夹来保存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相关的</a:t>
            </a:r>
            <a:r>
              <a:rPr lang="en-US" altLang="zh-CN" dirty="0" smtClean="0"/>
              <a:t>sprite</a:t>
            </a:r>
            <a:r>
              <a:rPr lang="zh-CN" altLang="en-US" dirty="0"/>
              <a:t>拉</a:t>
            </a:r>
            <a:r>
              <a:rPr lang="zh-CN" altLang="en-US" dirty="0" smtClean="0"/>
              <a:t>到</a:t>
            </a:r>
            <a:r>
              <a:rPr lang="en-US" altLang="zh-CN" dirty="0" smtClean="0"/>
              <a:t>tile palette</a:t>
            </a:r>
            <a:r>
              <a:rPr lang="zh-CN" altLang="en-US" dirty="0" smtClean="0"/>
              <a:t>里面，并保存在</a:t>
            </a:r>
            <a:r>
              <a:rPr lang="en-US" altLang="zh-CN" dirty="0" err="1" smtClean="0"/>
              <a:t>groundTile</a:t>
            </a:r>
            <a:r>
              <a:rPr lang="zh-CN" altLang="en-US" dirty="0" smtClean="0"/>
              <a:t>中。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注意需要先</a:t>
            </a:r>
            <a:r>
              <a:rPr lang="en-US" altLang="zh-CN" dirty="0" smtClean="0"/>
              <a:t>slice</a:t>
            </a:r>
            <a:r>
              <a:rPr lang="zh-CN" altLang="en-US" dirty="0" smtClean="0"/>
              <a:t>，大小为</a:t>
            </a:r>
            <a:r>
              <a:rPr lang="en-US" altLang="zh-CN" dirty="0" smtClean="0"/>
              <a:t>16*16】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92339" y="76128"/>
            <a:ext cx="3514725" cy="2162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93" y="4399771"/>
            <a:ext cx="4166567" cy="23871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850" y="2294549"/>
            <a:ext cx="2699052" cy="20489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Sorting </a:t>
            </a:r>
            <a:r>
              <a:rPr lang="en-US" altLang="zh-CN" dirty="0" smtClean="0"/>
              <a:t>Layer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画上去之后，发现人物被覆盖了，为什么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6940" y="2332008"/>
            <a:ext cx="4559627" cy="2869797"/>
          </a:xfrm>
          <a:prstGeom prst="rect">
            <a:avLst/>
          </a:prstGeom>
        </p:spPr>
      </p:pic>
      <p:pic>
        <p:nvPicPr>
          <p:cNvPr id="3" name="内容占位符 2"/>
          <p:cNvPicPr>
            <a:picLocks noChangeAspect="1"/>
          </p:cNvPicPr>
          <p:nvPr>
            <p:ph sz="half"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61580" y="3231515"/>
            <a:ext cx="4015740" cy="254508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637780" y="299720"/>
            <a:ext cx="3863340" cy="25831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Sorting </a:t>
            </a:r>
            <a:r>
              <a:rPr lang="en-US" altLang="zh-CN" dirty="0" smtClean="0"/>
              <a:t>Layer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Sorting Layer</a:t>
            </a:r>
            <a:r>
              <a:rPr lang="zh-CN" altLang="en-US" dirty="0" smtClean="0"/>
              <a:t>，</a:t>
            </a:r>
            <a:endParaRPr lang="zh-CN" altLang="en-US" dirty="0" smtClean="0"/>
          </a:p>
          <a:p>
            <a:r>
              <a:rPr lang="en-US" altLang="zh-CN" dirty="0" smtClean="0"/>
              <a:t>Tags, SortingLayer, Layer</a:t>
            </a:r>
            <a:r>
              <a:rPr lang="zh-CN" altLang="en-US" dirty="0" smtClean="0"/>
              <a:t>，都是</a:t>
            </a:r>
            <a:r>
              <a:rPr lang="en-US" altLang="zh-CN" dirty="0" smtClean="0"/>
              <a:t>Unity</a:t>
            </a:r>
            <a:r>
              <a:rPr lang="zh-CN" altLang="en-US" dirty="0" smtClean="0"/>
              <a:t>用来标记区分不同物体的，用这些方法将不同的物体标为</a:t>
            </a:r>
            <a:r>
              <a:rPr lang="zh-CN" altLang="en-US" dirty="0" smtClean="0"/>
              <a:t>一类。</a:t>
            </a:r>
            <a:endParaRPr lang="zh-CN" altLang="en-US" dirty="0" smtClean="0"/>
          </a:p>
          <a:p>
            <a:r>
              <a:rPr lang="en-US" altLang="zh-CN" dirty="0" smtClean="0"/>
              <a:t>Sorting Layer</a:t>
            </a:r>
            <a:r>
              <a:rPr lang="zh-CN" altLang="en-US" dirty="0" smtClean="0"/>
              <a:t>非常直接，描述了不同物体在绘制的时候的覆盖</a:t>
            </a:r>
            <a:r>
              <a:rPr lang="zh-CN" altLang="en-US" dirty="0" smtClean="0"/>
              <a:t>关系。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>
                <a:hlinkClick r:id="rId1" action="ppaction://hlinkfile"/>
              </a:rPr>
              <a:t>Unity Layer </a:t>
            </a:r>
            <a:r>
              <a:rPr lang="zh-CN" altLang="en-US" dirty="0" smtClean="0">
                <a:hlinkClick r:id="rId1" action="ppaction://hlinkfile"/>
              </a:rPr>
              <a:t>链接</a:t>
            </a:r>
            <a:endParaRPr lang="zh-CN" altLang="en-US" dirty="0" smtClean="0"/>
          </a:p>
        </p:txBody>
      </p:sp>
      <p:pic>
        <p:nvPicPr>
          <p:cNvPr id="3" name="内容占位符 2"/>
          <p:cNvPicPr>
            <a:picLocks noChangeAspect="1"/>
          </p:cNvPicPr>
          <p:nvPr>
            <p:ph sz="half"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61580" y="3231515"/>
            <a:ext cx="4015740" cy="254508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637780" y="299720"/>
            <a:ext cx="3863340" cy="2583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Sorting </a:t>
            </a:r>
            <a:r>
              <a:rPr lang="en-US" altLang="zh-CN" dirty="0" smtClean="0"/>
              <a:t>Layer</a:t>
            </a:r>
            <a:endParaRPr lang="en-US" altLang="zh-CN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点击</a:t>
            </a:r>
            <a:r>
              <a:rPr lang="en-US" altLang="zh-CN" dirty="0" smtClean="0"/>
              <a:t>Sorting Layer</a:t>
            </a:r>
            <a:r>
              <a:rPr lang="zh-CN" altLang="en-US" dirty="0" smtClean="0"/>
              <a:t>选项，选择</a:t>
            </a:r>
            <a:r>
              <a:rPr lang="en-US" altLang="zh-CN" dirty="0" smtClean="0"/>
              <a:t>Adding Sorting Layer</a:t>
            </a:r>
            <a:r>
              <a:rPr lang="zh-CN" altLang="en-US" dirty="0" smtClean="0"/>
              <a:t>，创建新的</a:t>
            </a:r>
            <a:r>
              <a:rPr lang="en-US" altLang="zh-CN" dirty="0" smtClean="0"/>
              <a:t>layer</a:t>
            </a:r>
            <a:endParaRPr lang="zh-CN" altLang="en-US" dirty="0" smtClean="0"/>
          </a:p>
          <a:p>
            <a:r>
              <a:rPr lang="zh-CN" altLang="en-US" dirty="0" smtClean="0"/>
              <a:t>创建两个新的</a:t>
            </a:r>
            <a:r>
              <a:rPr lang="en-US" altLang="zh-CN" dirty="0" smtClean="0"/>
              <a:t>Sorting Layer</a:t>
            </a:r>
            <a:r>
              <a:rPr lang="zh-CN" altLang="en-US" dirty="0" smtClean="0"/>
              <a:t>，分别</a:t>
            </a:r>
            <a:r>
              <a:rPr lang="zh-CN" altLang="en-US" dirty="0" smtClean="0"/>
              <a:t>命名。</a:t>
            </a:r>
            <a:endParaRPr lang="zh-CN" altLang="en-US" dirty="0" smtClean="0"/>
          </a:p>
          <a:p>
            <a:r>
              <a:rPr lang="zh-CN" altLang="en-US" dirty="0" smtClean="0"/>
              <a:t>其规则就是，命名在越下面的层，会越后面</a:t>
            </a:r>
            <a:r>
              <a:rPr lang="zh-CN" altLang="en-US" dirty="0" smtClean="0"/>
              <a:t>绘制</a:t>
            </a:r>
            <a:endParaRPr lang="zh-CN" altLang="en-US" dirty="0" smtClean="0"/>
          </a:p>
          <a:p>
            <a:r>
              <a:rPr lang="zh-CN" altLang="en-US" dirty="0" smtClean="0"/>
              <a:t>调整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Player</a:t>
            </a:r>
            <a:r>
              <a:rPr lang="zh-CN" altLang="en-US" dirty="0" smtClean="0"/>
              <a:t>所对应的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，可以看到绘制</a:t>
            </a:r>
            <a:r>
              <a:rPr lang="zh-CN" altLang="en-US" dirty="0" smtClean="0"/>
              <a:t>正常了</a:t>
            </a:r>
            <a:endParaRPr lang="zh-CN" altLang="en-US" dirty="0" smtClean="0"/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69835" y="400685"/>
            <a:ext cx="3893820" cy="1897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35" y="3355340"/>
            <a:ext cx="3938905" cy="20897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4721*3089*734*734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COMMONDATA" val="eyJoZGlkIjoiMzFiNDQ3Njk0MWM0ZjgwMmY3ZDY1MjMxYTk4MjI3Mjk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UNIT_PLACING_PICTURE_USER_VIEWPORT" val="{&quot;height&quot;:4519.365354330708,&quot;width&quot;:7180.514960629921}"/>
</p:tagLst>
</file>

<file path=ppt/tags/tag72.xml><?xml version="1.0" encoding="utf-8"?>
<p:tagLst xmlns:p="http://schemas.openxmlformats.org/presentationml/2006/main">
  <p:tag name="KSO_WM_UNIT_PLACING_PICTURE_USER_VIEWPORT" val="{&quot;height&quot;:4008,&quot;width&quot;:6324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UNIT_PLACING_PICTURE_USER_VIEWPORT" val="{&quot;height&quot;:4008,&quot;width&quot;:6324}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UNIT_PLACING_PICTURE_USER_VIEWPORT" val="{&quot;height&quot;:6473,&quot;width&quot;:8152}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343*3094*734*734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5684</Words>
  <Application>WPS 演示</Application>
  <PresentationFormat>宽屏</PresentationFormat>
  <Paragraphs>294</Paragraphs>
  <Slides>40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第三节课</vt:lpstr>
      <vt:lpstr>Tilemap制作</vt:lpstr>
      <vt:lpstr>作业二</vt:lpstr>
      <vt:lpstr>Tilemap制作</vt:lpstr>
      <vt:lpstr>Tilemap制作</vt:lpstr>
      <vt:lpstr>Tile Palette</vt:lpstr>
      <vt:lpstr>Sorting Layer</vt:lpstr>
      <vt:lpstr>Sorting Layer</vt:lpstr>
      <vt:lpstr>Sorting Layer</vt:lpstr>
      <vt:lpstr>碰撞	collision	</vt:lpstr>
      <vt:lpstr>碰撞collision	</vt:lpstr>
      <vt:lpstr> 不同种类的碰撞体组件</vt:lpstr>
      <vt:lpstr>Composite collider 2D</vt:lpstr>
      <vt:lpstr> Collision detection  / trigger message</vt:lpstr>
      <vt:lpstr> Collision detection  </vt:lpstr>
      <vt:lpstr> Collision detection  </vt:lpstr>
      <vt:lpstr>trigger message  </vt:lpstr>
      <vt:lpstr>Collider interactions  </vt:lpstr>
      <vt:lpstr>Rigidbody	2D</vt:lpstr>
      <vt:lpstr>Dynamic rigidbody</vt:lpstr>
      <vt:lpstr>kinematic rigidbody</vt:lpstr>
      <vt:lpstr>static rigidbody</vt:lpstr>
      <vt:lpstr>simulated		</vt:lpstr>
      <vt:lpstr>问题1		</vt:lpstr>
      <vt:lpstr>Collider interactions  </vt:lpstr>
      <vt:lpstr>TileMap collider</vt:lpstr>
      <vt:lpstr>TileMap collider</vt:lpstr>
      <vt:lpstr>player collider/rigidbody</vt:lpstr>
      <vt:lpstr>更改代码逻辑</vt:lpstr>
      <vt:lpstr>效果</vt:lpstr>
      <vt:lpstr>2个问题</vt:lpstr>
      <vt:lpstr>第二个问题的修改</vt:lpstr>
      <vt:lpstr>第一个问题的修改</vt:lpstr>
      <vt:lpstr>相机移动	</vt:lpstr>
      <vt:lpstr>Unity Monobehavior life cycle	</vt:lpstr>
      <vt:lpstr>Unity Monobehavior life cycle	</vt:lpstr>
      <vt:lpstr>效果：</vt:lpstr>
      <vt:lpstr>smoothness？</vt:lpstr>
      <vt:lpstr>Bounding Box</vt:lpstr>
      <vt:lpstr>课后作业	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第三节课</dc:title>
  <dc:creator/>
  <cp:lastModifiedBy>一念无明</cp:lastModifiedBy>
  <cp:revision>193</cp:revision>
  <dcterms:created xsi:type="dcterms:W3CDTF">2019-06-19T02:08:00Z</dcterms:created>
  <dcterms:modified xsi:type="dcterms:W3CDTF">2022-09-11T01:25:17Z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B340145224F44A29B94A1CB2ECE88D49</vt:lpwstr>
  </property>
</Properties>
</file>